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5" r:id="rId1"/>
  </p:sldMasterIdLst>
  <p:notesMasterIdLst>
    <p:notesMasterId r:id="rId21"/>
  </p:notesMasterIdLst>
  <p:sldIdLst>
    <p:sldId id="256" r:id="rId2"/>
    <p:sldId id="266" r:id="rId3"/>
    <p:sldId id="277" r:id="rId4"/>
    <p:sldId id="278" r:id="rId5"/>
    <p:sldId id="279" r:id="rId6"/>
    <p:sldId id="280" r:id="rId7"/>
    <p:sldId id="281" r:id="rId8"/>
    <p:sldId id="282" r:id="rId9"/>
    <p:sldId id="283" r:id="rId10"/>
    <p:sldId id="284" r:id="rId11"/>
    <p:sldId id="275" r:id="rId12"/>
    <p:sldId id="286" r:id="rId13"/>
    <p:sldId id="288" r:id="rId14"/>
    <p:sldId id="292" r:id="rId15"/>
    <p:sldId id="293" r:id="rId16"/>
    <p:sldId id="294" r:id="rId17"/>
    <p:sldId id="291" r:id="rId18"/>
    <p:sldId id="289" r:id="rId19"/>
    <p:sldId id="290"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956"/>
    <p:restoredTop sz="94740"/>
  </p:normalViewPr>
  <p:slideViewPr>
    <p:cSldViewPr snapToGrid="0" snapToObjects="1">
      <p:cViewPr>
        <p:scale>
          <a:sx n="110" d="100"/>
          <a:sy n="110" d="100"/>
        </p:scale>
        <p:origin x="512"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9E105-0342-E94B-9762-9FD5E79751D3}" type="datetimeFigureOut">
              <a:rPr lang="en-US" smtClean="0"/>
              <a:t>2/4/17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2E486-70C3-4946-924D-8738F69B4616}" type="slidenum">
              <a:rPr lang="en-US" smtClean="0"/>
              <a:t>‹#›</a:t>
            </a:fld>
            <a:endParaRPr lang="en-US"/>
          </a:p>
        </p:txBody>
      </p:sp>
    </p:spTree>
    <p:extLst>
      <p:ext uri="{BB962C8B-B14F-4D97-AF65-F5344CB8AC3E}">
        <p14:creationId xmlns:p14="http://schemas.microsoft.com/office/powerpoint/2010/main" val="23474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2/4/17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2/4/17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smtClean="0"/>
              <a:t>2/4/17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38409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2.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 Id="rId3"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jpg"/><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7.xml.rels><?xml version="1.0" encoding="UTF-8" standalone="yes"?>
<Relationships xmlns="http://schemas.openxmlformats.org/package/2006/relationships"><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s>
</file>

<file path=ppt/slides/_rels/slide8.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556" y="0"/>
            <a:ext cx="11740444" cy="4041648"/>
          </a:xfrm>
        </p:spPr>
        <p:txBody>
          <a:bodyPr>
            <a:normAutofit/>
          </a:bodyPr>
          <a:lstStyle/>
          <a:p>
            <a:pPr algn="ctr"/>
            <a:r>
              <a:rPr lang="en-CA" dirty="0" smtClean="0"/>
              <a:t>Image Transformations</a:t>
            </a:r>
            <a:endParaRPr lang="en-US" dirty="0"/>
          </a:p>
        </p:txBody>
      </p:sp>
      <p:sp>
        <p:nvSpPr>
          <p:cNvPr id="3" name="Subtitle 2"/>
          <p:cNvSpPr>
            <a:spLocks noGrp="1"/>
          </p:cNvSpPr>
          <p:nvPr>
            <p:ph type="subTitle" idx="1"/>
          </p:nvPr>
        </p:nvSpPr>
        <p:spPr>
          <a:xfrm>
            <a:off x="451556" y="5548184"/>
            <a:ext cx="4429363" cy="1218244"/>
          </a:xfrm>
        </p:spPr>
        <p:txBody>
          <a:bodyPr>
            <a:noAutofit/>
          </a:bodyPr>
          <a:lstStyle/>
          <a:p>
            <a:r>
              <a:rPr lang="en-CA" sz="2800" dirty="0">
                <a:latin typeface="Helvetica" charset="0"/>
                <a:ea typeface="Helvetica" charset="0"/>
                <a:cs typeface="Helvetica" charset="0"/>
              </a:rPr>
              <a:t>Paul Vu</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a:latin typeface="Helvetica" charset="0"/>
                <a:ea typeface="Helvetica" charset="0"/>
                <a:cs typeface="Helvetica" charset="0"/>
              </a:rPr>
              <a:t>301169550</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a:latin typeface="Helvetica" charset="0"/>
                <a:ea typeface="Helvetica" charset="0"/>
                <a:cs typeface="Helvetica" charset="0"/>
              </a:rPr>
              <a:t>January </a:t>
            </a:r>
            <a:r>
              <a:rPr lang="en-CA" sz="2800" dirty="0" smtClean="0">
                <a:latin typeface="Helvetica" charset="0"/>
                <a:ea typeface="Helvetica" charset="0"/>
                <a:cs typeface="Helvetica" charset="0"/>
              </a:rPr>
              <a:t>27</a:t>
            </a:r>
            <a:r>
              <a:rPr lang="en-CA" sz="2800" baseline="30000" dirty="0" smtClean="0">
                <a:latin typeface="Helvetica" charset="0"/>
                <a:ea typeface="Helvetica" charset="0"/>
                <a:cs typeface="Helvetica" charset="0"/>
              </a:rPr>
              <a:t>th</a:t>
            </a:r>
            <a:r>
              <a:rPr lang="en-CA" sz="2800" dirty="0" smtClean="0">
                <a:latin typeface="Helvetica" charset="0"/>
                <a:ea typeface="Helvetica" charset="0"/>
                <a:cs typeface="Helvetica" charset="0"/>
              </a:rPr>
              <a:t> 2017</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540" y="5461686"/>
            <a:ext cx="2835460" cy="1396314"/>
          </a:xfrm>
          <a:prstGeom prst="rect">
            <a:avLst/>
          </a:prstGeom>
        </p:spPr>
      </p:pic>
    </p:spTree>
    <p:extLst>
      <p:ext uri="{BB962C8B-B14F-4D97-AF65-F5344CB8AC3E}">
        <p14:creationId xmlns:p14="http://schemas.microsoft.com/office/powerpoint/2010/main" val="25504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8</a:t>
            </a:r>
            <a:r>
              <a:rPr lang="en-US" sz="3200" baseline="30000" dirty="0">
                <a:latin typeface="Helvetica Neue" charset="0"/>
                <a:ea typeface="Helvetica Neue" charset="0"/>
                <a:cs typeface="Helvetica Neue" charset="0"/>
              </a:rPr>
              <a:t>th</a:t>
            </a:r>
            <a:r>
              <a:rPr lang="en-US" sz="3200" dirty="0">
                <a:latin typeface="Helvetica Neue" charset="0"/>
                <a:ea typeface="Helvetica Neue" charset="0"/>
                <a:cs typeface="Helvetica Neue" charset="0"/>
              </a:rPr>
              <a:t> Transformation: Scaling &amp; Rotate &amp; Shear</a:t>
            </a:r>
          </a:p>
        </p:txBody>
      </p:sp>
      <p:sp>
        <p:nvSpPr>
          <p:cNvPr id="9" name="TextBox 8"/>
          <p:cNvSpPr txBox="1"/>
          <p:nvPr/>
        </p:nvSpPr>
        <p:spPr>
          <a:xfrm>
            <a:off x="763886" y="916882"/>
            <a:ext cx="10861589" cy="646331"/>
          </a:xfrm>
          <a:prstGeom prst="rect">
            <a:avLst/>
          </a:prstGeom>
          <a:noFill/>
        </p:spPr>
        <p:txBody>
          <a:bodyPr wrap="square" rtlCol="0">
            <a:spAutoFit/>
          </a:bodyPr>
          <a:lstStyle/>
          <a:p>
            <a:r>
              <a:rPr lang="en-US" dirty="0" smtClean="0"/>
              <a:t>Below are the results from a grid that was rotated by 45 degrees, then sheared by a factor of m = 2. The grid was then scaled in the y direction by 2. </a:t>
            </a:r>
            <a:endParaRPr lang="en-US" dirty="0"/>
          </a:p>
        </p:txBody>
      </p:sp>
      <p:sp>
        <p:nvSpPr>
          <p:cNvPr id="11" name="TextBox 10"/>
          <p:cNvSpPr txBox="1"/>
          <p:nvPr/>
        </p:nvSpPr>
        <p:spPr>
          <a:xfrm>
            <a:off x="1547655" y="6208144"/>
            <a:ext cx="4671472" cy="369332"/>
          </a:xfrm>
          <a:prstGeom prst="rect">
            <a:avLst/>
          </a:prstGeom>
          <a:noFill/>
        </p:spPr>
        <p:txBody>
          <a:bodyPr wrap="none" rtlCol="0">
            <a:spAutoFit/>
          </a:bodyPr>
          <a:lstStyle/>
          <a:p>
            <a:r>
              <a:rPr lang="en-US" dirty="0" smtClean="0"/>
              <a:t>Figure 18:  Rotational &amp; Shear Transform</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386137" cy="369332"/>
          </a:xfrm>
          <a:prstGeom prst="rect">
            <a:avLst/>
          </a:prstGeom>
          <a:noFill/>
        </p:spPr>
        <p:txBody>
          <a:bodyPr wrap="none" rtlCol="0">
            <a:spAutoFit/>
          </a:bodyPr>
          <a:lstStyle/>
          <a:p>
            <a:r>
              <a:rPr lang="en-US" dirty="0" smtClean="0"/>
              <a:t>Figure 19: Code for 8</a:t>
            </a:r>
            <a:r>
              <a:rPr lang="en-US" baseline="30000" dirty="0" smtClean="0"/>
              <a:t>th</a:t>
            </a:r>
            <a:r>
              <a:rPr lang="en-US" dirty="0" smtClean="0"/>
              <a:t> transformation  </a:t>
            </a:r>
            <a:endParaRPr lang="en-US"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4"/>
            <a:ext cx="6565978" cy="287150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89" y="4480787"/>
            <a:ext cx="4321117" cy="15473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8199" y="3220723"/>
            <a:ext cx="6677352" cy="2865321"/>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72469" y="4480786"/>
            <a:ext cx="4390237" cy="1576279"/>
          </a:xfrm>
          <a:prstGeom prst="rect">
            <a:avLst/>
          </a:prstGeom>
        </p:spPr>
      </p:pic>
    </p:spTree>
    <p:extLst>
      <p:ext uri="{BB962C8B-B14F-4D97-AF65-F5344CB8AC3E}">
        <p14:creationId xmlns:p14="http://schemas.microsoft.com/office/powerpoint/2010/main" val="2056911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9</a:t>
            </a:r>
            <a:r>
              <a:rPr lang="en-US" sz="3200" baseline="30000" dirty="0" smtClean="0">
                <a:latin typeface="Helvetica Neue" charset="0"/>
                <a:ea typeface="Helvetica Neue" charset="0"/>
                <a:cs typeface="Helvetica Neue" charset="0"/>
              </a:rPr>
              <a:t>th</a:t>
            </a:r>
            <a:r>
              <a:rPr lang="en-US" sz="3200" dirty="0" smtClean="0">
                <a:latin typeface="Helvetica Neue" charset="0"/>
                <a:ea typeface="Helvetica Neue" charset="0"/>
                <a:cs typeface="Helvetica Neue" charset="0"/>
              </a:rPr>
              <a:t> Transformation: Non-linear Shear</a:t>
            </a:r>
          </a:p>
        </p:txBody>
      </p:sp>
      <p:sp>
        <p:nvSpPr>
          <p:cNvPr id="9" name="TextBox 8"/>
          <p:cNvSpPr txBox="1"/>
          <p:nvPr/>
        </p:nvSpPr>
        <p:spPr>
          <a:xfrm>
            <a:off x="763886" y="916882"/>
            <a:ext cx="10861589" cy="923330"/>
          </a:xfrm>
          <a:prstGeom prst="rect">
            <a:avLst/>
          </a:prstGeom>
          <a:noFill/>
        </p:spPr>
        <p:txBody>
          <a:bodyPr wrap="square" rtlCol="0">
            <a:spAutoFit/>
          </a:bodyPr>
          <a:lstStyle/>
          <a:p>
            <a:r>
              <a:rPr lang="en-US" dirty="0" smtClean="0"/>
              <a:t>In this transformation I take my previous non linear transformation, rotate it by 45 degrees and then shear it by a factor of m = 2. </a:t>
            </a:r>
          </a:p>
          <a:p>
            <a:endParaRPr lang="en-US" dirty="0"/>
          </a:p>
        </p:txBody>
      </p:sp>
      <p:sp>
        <p:nvSpPr>
          <p:cNvPr id="11" name="TextBox 10"/>
          <p:cNvSpPr txBox="1"/>
          <p:nvPr/>
        </p:nvSpPr>
        <p:spPr>
          <a:xfrm>
            <a:off x="1562170" y="6176661"/>
            <a:ext cx="5000087" cy="369332"/>
          </a:xfrm>
          <a:prstGeom prst="rect">
            <a:avLst/>
          </a:prstGeom>
          <a:noFill/>
        </p:spPr>
        <p:txBody>
          <a:bodyPr wrap="none" rtlCol="0">
            <a:spAutoFit/>
          </a:bodyPr>
          <a:lstStyle/>
          <a:p>
            <a:r>
              <a:rPr lang="en-US" dirty="0" smtClean="0"/>
              <a:t>Figure 20:  Non-linear Shear Transformation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369299"/>
            <a:ext cx="6218487" cy="265878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660286"/>
            <a:ext cx="3983886" cy="13678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079102"/>
            <a:ext cx="6537261" cy="2948985"/>
          </a:xfrm>
          <a:prstGeom prst="rect">
            <a:avLst/>
          </a:prstGeom>
        </p:spPr>
      </p:pic>
      <p:sp>
        <p:nvSpPr>
          <p:cNvPr id="10" name="TextBox 9"/>
          <p:cNvSpPr txBox="1"/>
          <p:nvPr/>
        </p:nvSpPr>
        <p:spPr>
          <a:xfrm>
            <a:off x="7687453" y="6208144"/>
            <a:ext cx="4386137" cy="369332"/>
          </a:xfrm>
          <a:prstGeom prst="rect">
            <a:avLst/>
          </a:prstGeom>
          <a:noFill/>
        </p:spPr>
        <p:txBody>
          <a:bodyPr wrap="none" rtlCol="0">
            <a:spAutoFit/>
          </a:bodyPr>
          <a:lstStyle/>
          <a:p>
            <a:r>
              <a:rPr lang="en-US" dirty="0" smtClean="0"/>
              <a:t>Figure 21: Code for 9</a:t>
            </a:r>
            <a:r>
              <a:rPr lang="en-US" baseline="30000" dirty="0" smtClean="0"/>
              <a:t>th</a:t>
            </a:r>
            <a:r>
              <a:rPr lang="en-US" dirty="0" smtClean="0"/>
              <a:t> transformation  </a:t>
            </a:r>
            <a:endParaRPr lang="en-US"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06015" y="4170589"/>
            <a:ext cx="4455034" cy="1857498"/>
          </a:xfrm>
          <a:prstGeom prst="rect">
            <a:avLst/>
          </a:prstGeom>
        </p:spPr>
      </p:pic>
    </p:spTree>
    <p:extLst>
      <p:ext uri="{BB962C8B-B14F-4D97-AF65-F5344CB8AC3E}">
        <p14:creationId xmlns:p14="http://schemas.microsoft.com/office/powerpoint/2010/main" val="17260477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10</a:t>
            </a:r>
            <a:r>
              <a:rPr lang="en-US" sz="3200" baseline="30000" dirty="0" smtClean="0">
                <a:latin typeface="Helvetica Neue" charset="0"/>
                <a:ea typeface="Helvetica Neue" charset="0"/>
                <a:cs typeface="Helvetica Neue" charset="0"/>
              </a:rPr>
              <a:t>th</a:t>
            </a:r>
            <a:r>
              <a:rPr lang="en-US" sz="3200" dirty="0" smtClean="0">
                <a:latin typeface="Helvetica Neue" charset="0"/>
                <a:ea typeface="Helvetica Neue" charset="0"/>
                <a:cs typeface="Helvetica Neue" charset="0"/>
              </a:rPr>
              <a:t> </a:t>
            </a:r>
            <a:r>
              <a:rPr lang="en-US" sz="3200" dirty="0">
                <a:latin typeface="Helvetica Neue" charset="0"/>
                <a:ea typeface="Helvetica Neue" charset="0"/>
                <a:cs typeface="Helvetica Neue" charset="0"/>
              </a:rPr>
              <a:t>Transformation: Non </a:t>
            </a:r>
            <a:r>
              <a:rPr lang="en-US" sz="3200" dirty="0" smtClean="0">
                <a:latin typeface="Helvetica Neue" charset="0"/>
                <a:ea typeface="Helvetica Neue" charset="0"/>
                <a:cs typeface="Helvetica Neue" charset="0"/>
              </a:rPr>
              <a:t>Linear + Rotation</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1200329"/>
          </a:xfrm>
          <a:prstGeom prst="rect">
            <a:avLst/>
          </a:prstGeom>
          <a:noFill/>
        </p:spPr>
        <p:txBody>
          <a:bodyPr wrap="square" rtlCol="0">
            <a:spAutoFit/>
          </a:bodyPr>
          <a:lstStyle/>
          <a:p>
            <a:r>
              <a:rPr lang="en-US" dirty="0" smtClean="0"/>
              <a:t>For my non-linear transformation I chose x’ and y’ such that they were non linear values different from my 6</a:t>
            </a:r>
            <a:r>
              <a:rPr lang="en-US" baseline="30000" dirty="0" smtClean="0"/>
              <a:t>th</a:t>
            </a:r>
            <a:r>
              <a:rPr lang="en-US" dirty="0" smtClean="0"/>
              <a:t> transformation. I also rotate the image by 45 degrees. As shown in figure 22 my x’ and y’ are clearly non linear equations. Thus plotting the transformation as shown in figure 23, the points are transformed non linearly. </a:t>
            </a:r>
            <a:endParaRPr lang="en-US" dirty="0"/>
          </a:p>
        </p:txBody>
      </p:sp>
      <p:sp>
        <p:nvSpPr>
          <p:cNvPr id="11" name="TextBox 10"/>
          <p:cNvSpPr txBox="1"/>
          <p:nvPr/>
        </p:nvSpPr>
        <p:spPr>
          <a:xfrm>
            <a:off x="1547655" y="6208144"/>
            <a:ext cx="4307589" cy="369332"/>
          </a:xfrm>
          <a:prstGeom prst="rect">
            <a:avLst/>
          </a:prstGeom>
          <a:noFill/>
        </p:spPr>
        <p:txBody>
          <a:bodyPr wrap="none" rtlCol="0">
            <a:spAutoFit/>
          </a:bodyPr>
          <a:lstStyle/>
          <a:p>
            <a:r>
              <a:rPr lang="en-US" dirty="0" smtClean="0"/>
              <a:t>Figure 23:  Non Linear transformation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514377" cy="369332"/>
          </a:xfrm>
          <a:prstGeom prst="rect">
            <a:avLst/>
          </a:prstGeom>
          <a:noFill/>
        </p:spPr>
        <p:txBody>
          <a:bodyPr wrap="none" rtlCol="0">
            <a:spAutoFit/>
          </a:bodyPr>
          <a:lstStyle/>
          <a:p>
            <a:r>
              <a:rPr lang="en-US" dirty="0" smtClean="0"/>
              <a:t>Figure 24: Code for 10</a:t>
            </a:r>
            <a:r>
              <a:rPr lang="en-US" baseline="30000" dirty="0" smtClean="0"/>
              <a:t>th</a:t>
            </a:r>
            <a:r>
              <a:rPr lang="en-US" dirty="0" smtClean="0"/>
              <a:t> transformation  </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90" y="4509311"/>
            <a:ext cx="4325580" cy="15187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84" y="3247275"/>
            <a:ext cx="6565979" cy="267699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1588" y="4350461"/>
            <a:ext cx="4325581" cy="171128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883" y="3220726"/>
            <a:ext cx="6565980" cy="2807362"/>
          </a:xfrm>
          <a:prstGeom prst="rect">
            <a:avLst/>
          </a:prstGeom>
        </p:spPr>
      </p:pic>
      <p:sp>
        <p:nvSpPr>
          <p:cNvPr id="15" name="TextBox 14"/>
          <p:cNvSpPr txBox="1"/>
          <p:nvPr/>
        </p:nvSpPr>
        <p:spPr>
          <a:xfrm>
            <a:off x="7851473" y="3220725"/>
            <a:ext cx="4170821" cy="646331"/>
          </a:xfrm>
          <a:prstGeom prst="rect">
            <a:avLst/>
          </a:prstGeom>
          <a:noFill/>
        </p:spPr>
        <p:txBody>
          <a:bodyPr wrap="square" rtlCol="0">
            <a:spAutoFit/>
          </a:bodyPr>
          <a:lstStyle/>
          <a:p>
            <a:r>
              <a:rPr lang="en-US" dirty="0" smtClean="0"/>
              <a:t>Figure 22:  Equation used to non linearize my x’ and y’ points</a:t>
            </a:r>
            <a:endParaRPr lang="en-US"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8234" y="4246033"/>
            <a:ext cx="4352287" cy="181571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461" y="3193568"/>
            <a:ext cx="6592402" cy="2834519"/>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28233" y="4246034"/>
            <a:ext cx="4352288" cy="1841142"/>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4881" y="4244717"/>
            <a:ext cx="4352288" cy="1818348"/>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24109" y="3054972"/>
            <a:ext cx="6625483" cy="3018395"/>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03425" y="4013451"/>
            <a:ext cx="4463743" cy="2048298"/>
          </a:xfrm>
          <a:prstGeom prst="rect">
            <a:avLst/>
          </a:prstGeom>
        </p:spPr>
      </p:pic>
      <p:pic>
        <p:nvPicPr>
          <p:cNvPr id="20" name="Picture 1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448443" y="1888917"/>
            <a:ext cx="2573706" cy="1286853"/>
          </a:xfrm>
          <a:prstGeom prst="rect">
            <a:avLst/>
          </a:prstGeom>
        </p:spPr>
      </p:pic>
    </p:spTree>
    <p:extLst>
      <p:ext uri="{BB962C8B-B14F-4D97-AF65-F5344CB8AC3E}">
        <p14:creationId xmlns:p14="http://schemas.microsoft.com/office/powerpoint/2010/main" val="157141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Part 2: Philosophy</a:t>
            </a:r>
          </a:p>
        </p:txBody>
      </p:sp>
      <p:sp>
        <p:nvSpPr>
          <p:cNvPr id="9" name="TextBox 8"/>
          <p:cNvSpPr txBox="1"/>
          <p:nvPr/>
        </p:nvSpPr>
        <p:spPr>
          <a:xfrm>
            <a:off x="763886" y="916882"/>
            <a:ext cx="10861589" cy="369332"/>
          </a:xfrm>
          <a:prstGeom prst="rect">
            <a:avLst/>
          </a:prstGeom>
          <a:noFill/>
        </p:spPr>
        <p:txBody>
          <a:bodyPr wrap="square" rtlCol="0">
            <a:spAutoFit/>
          </a:bodyPr>
          <a:lstStyle/>
          <a:p>
            <a:endParaRPr lang="en-US" dirty="0"/>
          </a:p>
        </p:txBody>
      </p:sp>
      <p:sp>
        <p:nvSpPr>
          <p:cNvPr id="11" name="TextBox 10"/>
          <p:cNvSpPr txBox="1"/>
          <p:nvPr/>
        </p:nvSpPr>
        <p:spPr>
          <a:xfrm>
            <a:off x="4478660" y="5569139"/>
            <a:ext cx="3440365" cy="369332"/>
          </a:xfrm>
          <a:prstGeom prst="rect">
            <a:avLst/>
          </a:prstGeom>
          <a:noFill/>
        </p:spPr>
        <p:txBody>
          <a:bodyPr wrap="none" rtlCol="0">
            <a:spAutoFit/>
          </a:bodyPr>
          <a:lstStyle/>
          <a:p>
            <a:r>
              <a:rPr lang="en-US" dirty="0" smtClean="0"/>
              <a:t>Figure 25: Example Rotations </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7" name="Picture 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6309" y="3493243"/>
            <a:ext cx="1760946" cy="1803378"/>
          </a:xfrm>
          <a:prstGeom prst="rect">
            <a:avLst/>
          </a:prstGeom>
        </p:spPr>
      </p:pic>
      <p:sp>
        <p:nvSpPr>
          <p:cNvPr id="30" name="TextBox 29"/>
          <p:cNvSpPr txBox="1"/>
          <p:nvPr/>
        </p:nvSpPr>
        <p:spPr>
          <a:xfrm>
            <a:off x="763886" y="916882"/>
            <a:ext cx="10861589" cy="1754326"/>
          </a:xfrm>
          <a:prstGeom prst="rect">
            <a:avLst/>
          </a:prstGeom>
          <a:noFill/>
        </p:spPr>
        <p:txBody>
          <a:bodyPr wrap="square" rtlCol="0">
            <a:spAutoFit/>
          </a:bodyPr>
          <a:lstStyle/>
          <a:p>
            <a:r>
              <a:rPr lang="en-US" dirty="0" smtClean="0"/>
              <a:t>In my design choice, I had to handle the problem of sampling when the image is out of view during a rotation. Since </a:t>
            </a:r>
            <a:r>
              <a:rPr lang="en-US" dirty="0" err="1" smtClean="0"/>
              <a:t>matlab</a:t>
            </a:r>
            <a:r>
              <a:rPr lang="en-US" dirty="0" smtClean="0"/>
              <a:t> rotates around (0,0) in the counter clockwise direction, If I were to follow that convention I would lose my FOV of the image. To get around that I’d have to rotate and shift to keep the FOV in picture. In my algorithm, I chose to work on a large canvas, for example I’d make a canvas of black pixels which was larger than my image. I would then rotate the image around the center to ensure that the image’s FOV was preserved.</a:t>
            </a:r>
            <a:endParaRPr lang="en-US" dirty="0"/>
          </a:p>
        </p:txBody>
      </p:sp>
    </p:spTree>
    <p:extLst>
      <p:ext uri="{BB962C8B-B14F-4D97-AF65-F5344CB8AC3E}">
        <p14:creationId xmlns:p14="http://schemas.microsoft.com/office/powerpoint/2010/main" val="208790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Part 2: </a:t>
            </a:r>
            <a:r>
              <a:rPr lang="en-US" sz="3200" dirty="0" smtClean="0">
                <a:latin typeface="Helvetica Neue" charset="0"/>
                <a:ea typeface="Helvetica Neue" charset="0"/>
                <a:cs typeface="Helvetica Neue" charset="0"/>
              </a:rPr>
              <a:t>Philosophy </a:t>
            </a:r>
            <a:r>
              <a:rPr lang="en-US" sz="3200" dirty="0" err="1" smtClean="0">
                <a:latin typeface="Helvetica Neue" charset="0"/>
                <a:ea typeface="Helvetica Neue" charset="0"/>
                <a:cs typeface="Helvetica Neue" charset="0"/>
              </a:rPr>
              <a:t>cont</a:t>
            </a:r>
            <a:r>
              <a:rPr lang="mr-IN" sz="3200" dirty="0" smtClean="0">
                <a:latin typeface="Helvetica Neue" charset="0"/>
                <a:ea typeface="Helvetica Neue" charset="0"/>
                <a:cs typeface="Helvetica Neue" charset="0"/>
              </a:rPr>
              <a:t>…</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369332"/>
          </a:xfrm>
          <a:prstGeom prst="rect">
            <a:avLst/>
          </a:prstGeom>
          <a:noFill/>
        </p:spPr>
        <p:txBody>
          <a:bodyPr wrap="square" rtlCol="0">
            <a:spAutoFit/>
          </a:bodyPr>
          <a:lstStyle/>
          <a:p>
            <a:endParaRPr lang="en-US" dirty="0"/>
          </a:p>
        </p:txBody>
      </p:sp>
      <p:sp>
        <p:nvSpPr>
          <p:cNvPr id="11" name="TextBox 10"/>
          <p:cNvSpPr txBox="1"/>
          <p:nvPr/>
        </p:nvSpPr>
        <p:spPr>
          <a:xfrm>
            <a:off x="4478660" y="5569139"/>
            <a:ext cx="3709670" cy="369332"/>
          </a:xfrm>
          <a:prstGeom prst="rect">
            <a:avLst/>
          </a:prstGeom>
          <a:noFill/>
        </p:spPr>
        <p:txBody>
          <a:bodyPr wrap="none" rtlCol="0">
            <a:spAutoFit/>
          </a:bodyPr>
          <a:lstStyle/>
          <a:p>
            <a:r>
              <a:rPr lang="en-US" dirty="0" smtClean="0"/>
              <a:t>Figure 26: Example Translations</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23066" y="3522883"/>
            <a:ext cx="1823755" cy="1803378"/>
          </a:xfrm>
          <a:prstGeom prst="rect">
            <a:avLst/>
          </a:prstGeom>
        </p:spPr>
      </p:pic>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4680" y="3522883"/>
            <a:ext cx="1735611" cy="1833018"/>
          </a:xfrm>
          <a:prstGeom prst="rect">
            <a:avLst/>
          </a:prstGeom>
        </p:spPr>
      </p:pic>
      <p:sp>
        <p:nvSpPr>
          <p:cNvPr id="10" name="TextBox 9"/>
          <p:cNvSpPr txBox="1"/>
          <p:nvPr/>
        </p:nvSpPr>
        <p:spPr>
          <a:xfrm>
            <a:off x="763886" y="916882"/>
            <a:ext cx="10861589" cy="1754326"/>
          </a:xfrm>
          <a:prstGeom prst="rect">
            <a:avLst/>
          </a:prstGeom>
          <a:noFill/>
        </p:spPr>
        <p:txBody>
          <a:bodyPr wrap="square" rtlCol="0">
            <a:spAutoFit/>
          </a:bodyPr>
          <a:lstStyle/>
          <a:p>
            <a:r>
              <a:rPr lang="en-US" dirty="0" smtClean="0"/>
              <a:t>In my design choice, I had to handle the problem of translating an image. If a user wanted to shift the image significantly, in theory the image could be off the map. There would be no way to see where the image was with respect to the origin! I chose to stretch my canvas such that my origin was the center of the black matrix, and any translation performed would be done with respect to the center. In the case the user translates the image off the map, my matrix will actually elongate and keep the image’s FOV to illustrate the translation. </a:t>
            </a:r>
            <a:endParaRPr lang="en-US" dirty="0"/>
          </a:p>
        </p:txBody>
      </p:sp>
    </p:spTree>
    <p:extLst>
      <p:ext uri="{BB962C8B-B14F-4D97-AF65-F5344CB8AC3E}">
        <p14:creationId xmlns:p14="http://schemas.microsoft.com/office/powerpoint/2010/main" val="567408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Part 2: </a:t>
            </a:r>
            <a:r>
              <a:rPr lang="en-US" sz="3200" dirty="0" smtClean="0">
                <a:latin typeface="Helvetica Neue" charset="0"/>
                <a:ea typeface="Helvetica Neue" charset="0"/>
                <a:cs typeface="Helvetica Neue" charset="0"/>
              </a:rPr>
              <a:t>Philosophy </a:t>
            </a:r>
            <a:r>
              <a:rPr lang="en-US" sz="3200" dirty="0" err="1" smtClean="0">
                <a:latin typeface="Helvetica Neue" charset="0"/>
                <a:ea typeface="Helvetica Neue" charset="0"/>
                <a:cs typeface="Helvetica Neue" charset="0"/>
              </a:rPr>
              <a:t>cont</a:t>
            </a:r>
            <a:r>
              <a:rPr lang="mr-IN" sz="3200" dirty="0" smtClean="0">
                <a:latin typeface="Helvetica Neue" charset="0"/>
                <a:ea typeface="Helvetica Neue" charset="0"/>
                <a:cs typeface="Helvetica Neue" charset="0"/>
              </a:rPr>
              <a:t>…</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369332"/>
          </a:xfrm>
          <a:prstGeom prst="rect">
            <a:avLst/>
          </a:prstGeom>
          <a:noFill/>
        </p:spPr>
        <p:txBody>
          <a:bodyPr wrap="square" rtlCol="0">
            <a:spAutoFit/>
          </a:bodyPr>
          <a:lstStyle/>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sp>
        <p:nvSpPr>
          <p:cNvPr id="10" name="TextBox 9"/>
          <p:cNvSpPr txBox="1"/>
          <p:nvPr/>
        </p:nvSpPr>
        <p:spPr>
          <a:xfrm>
            <a:off x="763886" y="916882"/>
            <a:ext cx="10861589" cy="1754326"/>
          </a:xfrm>
          <a:prstGeom prst="rect">
            <a:avLst/>
          </a:prstGeom>
          <a:noFill/>
        </p:spPr>
        <p:txBody>
          <a:bodyPr wrap="square" rtlCol="0">
            <a:spAutoFit/>
          </a:bodyPr>
          <a:lstStyle/>
          <a:p>
            <a:r>
              <a:rPr lang="en-US" dirty="0" smtClean="0"/>
              <a:t>In my design choice, I had to handle the problem of translating an image. If a user wanted to shift the image significantly, in theory the image could be off the map. There would be no way to see where the image was with respect to the origin! I chose to stretch my canvas such that my origin was the center of the black matrix, and any translation performed would be done with respect to the center. In the case the user translates the image off the map, my matrix will actually elongate and keep the image’s FOV to illustrate the translation. </a:t>
            </a:r>
            <a:endParaRPr lang="en-US" dirty="0"/>
          </a:p>
        </p:txBody>
      </p:sp>
    </p:spTree>
    <p:extLst>
      <p:ext uri="{BB962C8B-B14F-4D97-AF65-F5344CB8AC3E}">
        <p14:creationId xmlns:p14="http://schemas.microsoft.com/office/powerpoint/2010/main" val="14990618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Part 2: Philosophy </a:t>
            </a:r>
            <a:r>
              <a:rPr lang="en-US" sz="3200" dirty="0" err="1">
                <a:latin typeface="Helvetica Neue" charset="0"/>
                <a:ea typeface="Helvetica Neue" charset="0"/>
                <a:cs typeface="Helvetica Neue" charset="0"/>
              </a:rPr>
              <a:t>cont</a:t>
            </a:r>
            <a:r>
              <a:rPr lang="mr-IN" sz="3200" dirty="0">
                <a:latin typeface="Helvetica Neue" charset="0"/>
                <a:ea typeface="Helvetica Neue" charset="0"/>
                <a:cs typeface="Helvetica Neue" charset="0"/>
              </a:rPr>
              <a:t>…</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2308324"/>
          </a:xfrm>
          <a:prstGeom prst="rect">
            <a:avLst/>
          </a:prstGeom>
          <a:noFill/>
        </p:spPr>
        <p:txBody>
          <a:bodyPr wrap="square" rtlCol="0">
            <a:sp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sp>
        <p:nvSpPr>
          <p:cNvPr id="17" name="TextBox 16"/>
          <p:cNvSpPr txBox="1"/>
          <p:nvPr/>
        </p:nvSpPr>
        <p:spPr>
          <a:xfrm>
            <a:off x="763886" y="916882"/>
            <a:ext cx="10861589" cy="923330"/>
          </a:xfrm>
          <a:prstGeom prst="rect">
            <a:avLst/>
          </a:prstGeom>
          <a:noFill/>
        </p:spPr>
        <p:txBody>
          <a:bodyPr wrap="square" rtlCol="0">
            <a:spAutoFit/>
          </a:bodyPr>
          <a:lstStyle/>
          <a:p>
            <a:r>
              <a:rPr lang="en-US" dirty="0" smtClean="0"/>
              <a:t>In Transforming the image, I chose to follow the forward transformation as shown in the below equation. My rotation matrix is derived from the </a:t>
            </a:r>
            <a:r>
              <a:rPr lang="en-US" dirty="0" err="1" smtClean="0"/>
              <a:t>main.m</a:t>
            </a:r>
            <a:r>
              <a:rPr lang="en-US" dirty="0" smtClean="0"/>
              <a:t> code provided and in lecture. A example of my logic is provided below:</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7082" y="3855267"/>
            <a:ext cx="2882900" cy="622300"/>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6633" y="5329828"/>
            <a:ext cx="4218329" cy="971494"/>
          </a:xfrm>
          <a:prstGeom prst="rect">
            <a:avLst/>
          </a:prstGeom>
        </p:spPr>
      </p:pic>
      <p:sp>
        <p:nvSpPr>
          <p:cNvPr id="20" name="TextBox 19"/>
          <p:cNvSpPr txBox="1"/>
          <p:nvPr/>
        </p:nvSpPr>
        <p:spPr>
          <a:xfrm>
            <a:off x="8023574" y="4663004"/>
            <a:ext cx="3526928" cy="369332"/>
          </a:xfrm>
          <a:prstGeom prst="rect">
            <a:avLst/>
          </a:prstGeom>
          <a:noFill/>
        </p:spPr>
        <p:txBody>
          <a:bodyPr wrap="none" rtlCol="0">
            <a:spAutoFit/>
          </a:bodyPr>
          <a:lstStyle/>
          <a:p>
            <a:r>
              <a:rPr lang="en-US" dirty="0" smtClean="0"/>
              <a:t>Eq.1: Transformation </a:t>
            </a:r>
            <a:r>
              <a:rPr lang="en-US" dirty="0" err="1" smtClean="0"/>
              <a:t>Eqaution</a:t>
            </a:r>
            <a:endParaRPr lang="en-US" dirty="0"/>
          </a:p>
        </p:txBody>
      </p:sp>
      <p:sp>
        <p:nvSpPr>
          <p:cNvPr id="21" name="TextBox 20"/>
          <p:cNvSpPr txBox="1"/>
          <p:nvPr/>
        </p:nvSpPr>
        <p:spPr>
          <a:xfrm>
            <a:off x="1018459" y="6485321"/>
            <a:ext cx="3785011" cy="369332"/>
          </a:xfrm>
          <a:prstGeom prst="rect">
            <a:avLst/>
          </a:prstGeom>
          <a:noFill/>
        </p:spPr>
        <p:txBody>
          <a:bodyPr wrap="none" rtlCol="0">
            <a:spAutoFit/>
          </a:bodyPr>
          <a:lstStyle/>
          <a:p>
            <a:r>
              <a:rPr lang="en-US" dirty="0" smtClean="0"/>
              <a:t>Ex.1: Illustration of my algorithm</a:t>
            </a:r>
            <a:endParaRPr lang="en-US" dirty="0"/>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9081" y="1970104"/>
            <a:ext cx="5856833" cy="4392625"/>
          </a:xfrm>
          <a:prstGeom prst="rect">
            <a:avLst/>
          </a:prstGeom>
        </p:spPr>
      </p:pic>
      <p:sp>
        <p:nvSpPr>
          <p:cNvPr id="24" name="TextBox 23"/>
          <p:cNvSpPr txBox="1"/>
          <p:nvPr/>
        </p:nvSpPr>
        <p:spPr>
          <a:xfrm>
            <a:off x="6619805" y="6504629"/>
            <a:ext cx="5357557" cy="369332"/>
          </a:xfrm>
          <a:prstGeom prst="rect">
            <a:avLst/>
          </a:prstGeom>
          <a:noFill/>
        </p:spPr>
        <p:txBody>
          <a:bodyPr wrap="none" rtlCol="0">
            <a:spAutoFit/>
          </a:bodyPr>
          <a:lstStyle/>
          <a:p>
            <a:r>
              <a:rPr lang="en-US" dirty="0" smtClean="0"/>
              <a:t>Eq.2: Rotation matrix * image coordinate matrix</a:t>
            </a:r>
            <a:endParaRPr lang="en-US" dirty="0"/>
          </a:p>
        </p:txBody>
      </p:sp>
    </p:spTree>
    <p:extLst>
      <p:ext uri="{BB962C8B-B14F-4D97-AF65-F5344CB8AC3E}">
        <p14:creationId xmlns:p14="http://schemas.microsoft.com/office/powerpoint/2010/main" val="1227263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Part 2: Transformation #1</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1754326"/>
          </a:xfrm>
          <a:prstGeom prst="rect">
            <a:avLst/>
          </a:prstGeom>
          <a:noFill/>
        </p:spPr>
        <p:txBody>
          <a:bodyPr wrap="square" rtlCol="0">
            <a:spAutoFit/>
          </a:bodyPr>
          <a:lstStyle/>
          <a:p>
            <a:r>
              <a:rPr lang="en-US" dirty="0" smtClean="0"/>
              <a:t>For this transformation, I simply rotated the image by 45 degrees without shifting. There is a error in my code as I don’t take in all the samples from my image. As you can see, my rotation didn’t sample correctly and I determined that the  error is in my sampling since I am taking the floor and ceil values from my rotation function. Therefore there are certain samples that get missed . On the positive side, my image rotates correctly, and is not cropped out since I’m rotating around the center and not at (0,0). </a:t>
            </a:r>
            <a:endParaRPr lang="en-US" dirty="0"/>
          </a:p>
        </p:txBody>
      </p:sp>
      <p:sp>
        <p:nvSpPr>
          <p:cNvPr id="11" name="TextBox 10"/>
          <p:cNvSpPr txBox="1"/>
          <p:nvPr/>
        </p:nvSpPr>
        <p:spPr>
          <a:xfrm>
            <a:off x="3677906" y="6375378"/>
            <a:ext cx="5405647" cy="369332"/>
          </a:xfrm>
          <a:prstGeom prst="rect">
            <a:avLst/>
          </a:prstGeom>
          <a:noFill/>
        </p:spPr>
        <p:txBody>
          <a:bodyPr wrap="none" rtlCol="0">
            <a:spAutoFit/>
          </a:bodyPr>
          <a:lstStyle/>
          <a:p>
            <a:r>
              <a:rPr lang="en-US" dirty="0" smtClean="0"/>
              <a:t>Figure 27: 45 degree rotation with no translation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940" y="2707181"/>
            <a:ext cx="3546759" cy="3632223"/>
          </a:xfrm>
          <a:prstGeom prst="rect">
            <a:avLst/>
          </a:prstGeom>
        </p:spPr>
      </p:pic>
    </p:spTree>
    <p:extLst>
      <p:ext uri="{BB962C8B-B14F-4D97-AF65-F5344CB8AC3E}">
        <p14:creationId xmlns:p14="http://schemas.microsoft.com/office/powerpoint/2010/main" val="43305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Part 2: Transformation #2</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923330"/>
          </a:xfrm>
          <a:prstGeom prst="rect">
            <a:avLst/>
          </a:prstGeom>
          <a:noFill/>
        </p:spPr>
        <p:txBody>
          <a:bodyPr wrap="square" rtlCol="0">
            <a:spAutoFit/>
          </a:bodyPr>
          <a:lstStyle/>
          <a:p>
            <a:r>
              <a:rPr lang="en-US" dirty="0" smtClean="0"/>
              <a:t>In this rotation my algorithm works perfectly since I am not missing any samples from the ceil and floor rounding. It also illustrates that I can shift the image with respect to the center in the </a:t>
            </a:r>
            <a:r>
              <a:rPr lang="mr-IN" dirty="0" smtClean="0"/>
              <a:t>–</a:t>
            </a:r>
            <a:r>
              <a:rPr lang="en-US" dirty="0" smtClean="0"/>
              <a:t>x and -y direction.</a:t>
            </a:r>
            <a:endParaRPr lang="en-US" dirty="0"/>
          </a:p>
        </p:txBody>
      </p:sp>
      <p:sp>
        <p:nvSpPr>
          <p:cNvPr id="11" name="TextBox 10"/>
          <p:cNvSpPr txBox="1"/>
          <p:nvPr/>
        </p:nvSpPr>
        <p:spPr>
          <a:xfrm>
            <a:off x="3677906" y="6375378"/>
            <a:ext cx="6162264" cy="369332"/>
          </a:xfrm>
          <a:prstGeom prst="rect">
            <a:avLst/>
          </a:prstGeom>
          <a:noFill/>
        </p:spPr>
        <p:txBody>
          <a:bodyPr wrap="none" rtlCol="0">
            <a:spAutoFit/>
          </a:bodyPr>
          <a:lstStyle/>
          <a:p>
            <a:r>
              <a:rPr lang="en-US" dirty="0" smtClean="0"/>
              <a:t>Figure 28: 180 degree rotation with [-30,-30] translation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940" y="2707181"/>
            <a:ext cx="3546759" cy="3632223"/>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0307" y="2612977"/>
            <a:ext cx="3746024" cy="3704169"/>
          </a:xfrm>
          <a:prstGeom prst="rect">
            <a:avLst/>
          </a:prstGeom>
        </p:spPr>
      </p:pic>
    </p:spTree>
    <p:extLst>
      <p:ext uri="{BB962C8B-B14F-4D97-AF65-F5344CB8AC3E}">
        <p14:creationId xmlns:p14="http://schemas.microsoft.com/office/powerpoint/2010/main" val="7010511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Part 2: Transformation #3</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923330"/>
          </a:xfrm>
          <a:prstGeom prst="rect">
            <a:avLst/>
          </a:prstGeom>
          <a:noFill/>
        </p:spPr>
        <p:txBody>
          <a:bodyPr wrap="square" rtlCol="0">
            <a:spAutoFit/>
          </a:bodyPr>
          <a:lstStyle/>
          <a:p>
            <a:r>
              <a:rPr lang="en-US" dirty="0"/>
              <a:t>In this rotation my algorithm works perfectly since I am not missing any samples from the ceil and floor rounding. It also illustrates that I can shift the image with respect to the center in the </a:t>
            </a:r>
            <a:r>
              <a:rPr lang="en-CA" dirty="0" smtClean="0"/>
              <a:t>+</a:t>
            </a:r>
            <a:r>
              <a:rPr lang="en-US" dirty="0" smtClean="0"/>
              <a:t>x </a:t>
            </a:r>
            <a:r>
              <a:rPr lang="en-US" dirty="0"/>
              <a:t>and </a:t>
            </a:r>
            <a:r>
              <a:rPr lang="en-US" dirty="0" smtClean="0"/>
              <a:t>+y </a:t>
            </a:r>
            <a:r>
              <a:rPr lang="en-US" dirty="0"/>
              <a:t>direction.</a:t>
            </a:r>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79940" y="2707181"/>
            <a:ext cx="3546759" cy="363222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9940" y="2591431"/>
            <a:ext cx="3546759" cy="3745812"/>
          </a:xfrm>
          <a:prstGeom prst="rect">
            <a:avLst/>
          </a:prstGeom>
        </p:spPr>
      </p:pic>
      <p:sp>
        <p:nvSpPr>
          <p:cNvPr id="12" name="TextBox 11"/>
          <p:cNvSpPr txBox="1"/>
          <p:nvPr/>
        </p:nvSpPr>
        <p:spPr>
          <a:xfrm>
            <a:off x="3677906" y="6375378"/>
            <a:ext cx="6264857" cy="369332"/>
          </a:xfrm>
          <a:prstGeom prst="rect">
            <a:avLst/>
          </a:prstGeom>
          <a:noFill/>
        </p:spPr>
        <p:txBody>
          <a:bodyPr wrap="none" rtlCol="0">
            <a:spAutoFit/>
          </a:bodyPr>
          <a:lstStyle/>
          <a:p>
            <a:r>
              <a:rPr lang="en-US" dirty="0" smtClean="0"/>
              <a:t>Figure 29: 180 degree rotation with [100,100] translation</a:t>
            </a:r>
            <a:endParaRPr lang="en-US" dirty="0"/>
          </a:p>
        </p:txBody>
      </p:sp>
    </p:spTree>
    <p:extLst>
      <p:ext uri="{BB962C8B-B14F-4D97-AF65-F5344CB8AC3E}">
        <p14:creationId xmlns:p14="http://schemas.microsoft.com/office/powerpoint/2010/main" val="14720292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Project Overview</a:t>
            </a:r>
            <a:endParaRPr lang="en-US" sz="4400" dirty="0" smtClean="0">
              <a:latin typeface="Helvetica Neue" charset="0"/>
              <a:ea typeface="Helvetica Neue" charset="0"/>
              <a:cs typeface="Helvetica Neue" charset="0"/>
            </a:endParaRPr>
          </a:p>
        </p:txBody>
      </p:sp>
      <p:sp>
        <p:nvSpPr>
          <p:cNvPr id="9" name="TextBox 8"/>
          <p:cNvSpPr txBox="1"/>
          <p:nvPr/>
        </p:nvSpPr>
        <p:spPr>
          <a:xfrm>
            <a:off x="914399" y="922015"/>
            <a:ext cx="10861589" cy="2308324"/>
          </a:xfrm>
          <a:prstGeom prst="rect">
            <a:avLst/>
          </a:prstGeom>
          <a:noFill/>
        </p:spPr>
        <p:txBody>
          <a:bodyPr wrap="square" rtlCol="0">
            <a:spAutoFit/>
          </a:bodyPr>
          <a:lstStyle/>
          <a:p>
            <a:r>
              <a:rPr lang="en-CA" dirty="0" smtClean="0"/>
              <a:t>This project</a:t>
            </a:r>
            <a:r>
              <a:rPr lang="en-CA" dirty="0" smtClean="0"/>
              <a:t> </a:t>
            </a:r>
            <a:r>
              <a:rPr lang="en-CA" dirty="0" smtClean="0"/>
              <a:t>is broken into 2 parts. In the first part of the </a:t>
            </a:r>
            <a:r>
              <a:rPr lang="en-CA" dirty="0" smtClean="0"/>
              <a:t>project I </a:t>
            </a:r>
            <a:r>
              <a:rPr lang="en-CA" dirty="0" smtClean="0"/>
              <a:t>performed 10 transformations using variations of the </a:t>
            </a:r>
            <a:r>
              <a:rPr lang="en-CA" dirty="0" err="1" smtClean="0"/>
              <a:t>main.m</a:t>
            </a:r>
            <a:r>
              <a:rPr lang="en-CA" dirty="0" smtClean="0"/>
              <a:t> file provided. In there I perform rotations, translations, scaling, affine, shearing and non linear transformations on a grid.</a:t>
            </a:r>
          </a:p>
          <a:p>
            <a:endParaRPr lang="en-CA" dirty="0"/>
          </a:p>
          <a:p>
            <a:r>
              <a:rPr lang="en-CA" dirty="0" smtClean="0"/>
              <a:t>In </a:t>
            </a:r>
            <a:r>
              <a:rPr lang="en-CA" dirty="0" smtClean="0"/>
              <a:t>second part of </a:t>
            </a:r>
            <a:r>
              <a:rPr lang="en-CA" dirty="0" smtClean="0"/>
              <a:t>the </a:t>
            </a:r>
            <a:r>
              <a:rPr lang="en-CA" dirty="0" smtClean="0"/>
              <a:t>project I </a:t>
            </a:r>
            <a:r>
              <a:rPr lang="en-CA" dirty="0" smtClean="0"/>
              <a:t>investigate the problem of rotating and translating images. </a:t>
            </a:r>
            <a:r>
              <a:rPr lang="en-US" dirty="0"/>
              <a:t/>
            </a:r>
            <a:br>
              <a:rPr lang="en-US" dirty="0"/>
            </a:br>
            <a:endParaRPr lang="en-US" dirty="0"/>
          </a:p>
          <a:p>
            <a:endParaRPr lang="en-US" dirty="0"/>
          </a:p>
          <a:p>
            <a:endParaRPr lang="en-US" dirty="0"/>
          </a:p>
        </p:txBody>
      </p:sp>
    </p:spTree>
    <p:extLst>
      <p:ext uri="{BB962C8B-B14F-4D97-AF65-F5344CB8AC3E}">
        <p14:creationId xmlns:p14="http://schemas.microsoft.com/office/powerpoint/2010/main" val="2773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smtClean="0">
                <a:latin typeface="Helvetica Neue" charset="0"/>
                <a:ea typeface="Helvetica Neue" charset="0"/>
                <a:cs typeface="Helvetica Neue" charset="0"/>
              </a:rPr>
              <a:t>1</a:t>
            </a:r>
            <a:r>
              <a:rPr lang="en-US" sz="3200" baseline="30000" dirty="0" smtClean="0">
                <a:latin typeface="Helvetica Neue" charset="0"/>
                <a:ea typeface="Helvetica Neue" charset="0"/>
                <a:cs typeface="Helvetica Neue" charset="0"/>
              </a:rPr>
              <a:t>st</a:t>
            </a:r>
            <a:r>
              <a:rPr lang="en-US" sz="3200" dirty="0" smtClean="0">
                <a:latin typeface="Helvetica Neue" charset="0"/>
                <a:ea typeface="Helvetica Neue" charset="0"/>
                <a:cs typeface="Helvetica Neue" charset="0"/>
              </a:rPr>
              <a:t> Transformation: Pure rotation of 180 degrees</a:t>
            </a:r>
          </a:p>
        </p:txBody>
      </p:sp>
      <p:sp>
        <p:nvSpPr>
          <p:cNvPr id="9" name="TextBox 8"/>
          <p:cNvSpPr txBox="1"/>
          <p:nvPr/>
        </p:nvSpPr>
        <p:spPr>
          <a:xfrm>
            <a:off x="763886" y="916882"/>
            <a:ext cx="10861589" cy="1200329"/>
          </a:xfrm>
          <a:prstGeom prst="rect">
            <a:avLst/>
          </a:prstGeom>
          <a:noFill/>
        </p:spPr>
        <p:txBody>
          <a:bodyPr wrap="square" rtlCol="0">
            <a:spAutoFit/>
          </a:bodyPr>
          <a:lstStyle/>
          <a:p>
            <a:r>
              <a:rPr lang="en-US" dirty="0" smtClean="0"/>
              <a:t>For this transformation, I rotate the grid by 180 degrees only. This is confirmed by my point (0,0) rotating from the bottom left corner, to the top right corner, while my furthest point (4,4) rotates to  (-4. -4). Here we can see the shape and spacing of the grid is maintained since no scaling or translations were performed.</a:t>
            </a:r>
            <a:endParaRPr lang="en-US" dirty="0"/>
          </a:p>
        </p:txBody>
      </p:sp>
      <p:sp>
        <p:nvSpPr>
          <p:cNvPr id="11" name="TextBox 10"/>
          <p:cNvSpPr txBox="1"/>
          <p:nvPr/>
        </p:nvSpPr>
        <p:spPr>
          <a:xfrm>
            <a:off x="1547655" y="6208144"/>
            <a:ext cx="4291559" cy="369332"/>
          </a:xfrm>
          <a:prstGeom prst="rect">
            <a:avLst/>
          </a:prstGeom>
          <a:noFill/>
        </p:spPr>
        <p:txBody>
          <a:bodyPr wrap="none" rtlCol="0">
            <a:spAutoFit/>
          </a:bodyPr>
          <a:lstStyle/>
          <a:p>
            <a:r>
              <a:rPr lang="en-US" dirty="0" smtClean="0"/>
              <a:t>Figure1:  Pure Rotation of 180 degrees</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233851" cy="369332"/>
          </a:xfrm>
          <a:prstGeom prst="rect">
            <a:avLst/>
          </a:prstGeom>
          <a:noFill/>
        </p:spPr>
        <p:txBody>
          <a:bodyPr wrap="none" rtlCol="0">
            <a:spAutoFit/>
          </a:bodyPr>
          <a:lstStyle/>
          <a:p>
            <a:r>
              <a:rPr lang="en-US" dirty="0" smtClean="0"/>
              <a:t>Figure 2</a:t>
            </a:r>
            <a:r>
              <a:rPr lang="en-US" smtClean="0"/>
              <a:t>: Code for </a:t>
            </a:r>
            <a:r>
              <a:rPr lang="en-US" dirty="0" smtClean="0"/>
              <a:t>1</a:t>
            </a:r>
            <a:r>
              <a:rPr lang="en-US" baseline="30000" dirty="0" smtClean="0"/>
              <a:t>st</a:t>
            </a:r>
            <a:r>
              <a:rPr lang="en-US" dirty="0" smtClean="0"/>
              <a:t> transformation  </a:t>
            </a:r>
            <a:endParaRPr lang="en-US" dirty="0"/>
          </a:p>
        </p:txBody>
      </p:sp>
    </p:spTree>
    <p:extLst>
      <p:ext uri="{BB962C8B-B14F-4D97-AF65-F5344CB8AC3E}">
        <p14:creationId xmlns:p14="http://schemas.microsoft.com/office/powerpoint/2010/main" val="1392623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2</a:t>
            </a:r>
            <a:r>
              <a:rPr lang="en-US" sz="3200" baseline="30000" dirty="0">
                <a:latin typeface="Helvetica Neue" charset="0"/>
                <a:ea typeface="Helvetica Neue" charset="0"/>
                <a:cs typeface="Helvetica Neue" charset="0"/>
              </a:rPr>
              <a:t>nd</a:t>
            </a:r>
            <a:r>
              <a:rPr lang="en-US" sz="3200" dirty="0">
                <a:latin typeface="Helvetica Neue" charset="0"/>
                <a:ea typeface="Helvetica Neue" charset="0"/>
                <a:cs typeface="Helvetica Neue" charset="0"/>
              </a:rPr>
              <a:t> Transformation: Pure Translation by </a:t>
            </a:r>
            <a:r>
              <a:rPr lang="en-US" sz="3200" dirty="0" smtClean="0">
                <a:latin typeface="Helvetica Neue" charset="0"/>
                <a:ea typeface="Helvetica Neue" charset="0"/>
                <a:cs typeface="Helvetica Neue" charset="0"/>
              </a:rPr>
              <a:t>10 </a:t>
            </a:r>
            <a:r>
              <a:rPr lang="en-US" sz="3200" dirty="0">
                <a:latin typeface="Helvetica Neue" charset="0"/>
                <a:ea typeface="Helvetica Neue" charset="0"/>
                <a:cs typeface="Helvetica Neue" charset="0"/>
              </a:rPr>
              <a:t>in x direction </a:t>
            </a:r>
          </a:p>
        </p:txBody>
      </p:sp>
      <p:sp>
        <p:nvSpPr>
          <p:cNvPr id="9" name="TextBox 8"/>
          <p:cNvSpPr txBox="1"/>
          <p:nvPr/>
        </p:nvSpPr>
        <p:spPr>
          <a:xfrm>
            <a:off x="763886" y="916882"/>
            <a:ext cx="10861589" cy="1200329"/>
          </a:xfrm>
          <a:prstGeom prst="rect">
            <a:avLst/>
          </a:prstGeom>
          <a:noFill/>
        </p:spPr>
        <p:txBody>
          <a:bodyPr wrap="square" rtlCol="0">
            <a:spAutoFit/>
          </a:bodyPr>
          <a:lstStyle/>
          <a:p>
            <a:r>
              <a:rPr lang="en-US" dirty="0" smtClean="0"/>
              <a:t>For this transformation, I rotate the grid by 0 degrees since it is a pure translation. I then do a pure translation in the X direction by adding 10 to all the x values and </a:t>
            </a:r>
            <a:r>
              <a:rPr lang="en-CA" dirty="0" smtClean="0"/>
              <a:t>0 </a:t>
            </a:r>
            <a:r>
              <a:rPr lang="en-US" dirty="0" smtClean="0"/>
              <a:t>to all the y values. This is confirmed when (0,0) is translated to (10,0). Again, our grid remains the same shape and spacing as there is no scaling or rotation. </a:t>
            </a:r>
            <a:endParaRPr lang="en-US" dirty="0"/>
          </a:p>
        </p:txBody>
      </p:sp>
      <p:sp>
        <p:nvSpPr>
          <p:cNvPr id="11" name="TextBox 10"/>
          <p:cNvSpPr txBox="1"/>
          <p:nvPr/>
        </p:nvSpPr>
        <p:spPr>
          <a:xfrm>
            <a:off x="1547655" y="6208144"/>
            <a:ext cx="5216493" cy="369332"/>
          </a:xfrm>
          <a:prstGeom prst="rect">
            <a:avLst/>
          </a:prstGeom>
          <a:noFill/>
        </p:spPr>
        <p:txBody>
          <a:bodyPr wrap="none" rtlCol="0">
            <a:spAutoFit/>
          </a:bodyPr>
          <a:lstStyle/>
          <a:p>
            <a:r>
              <a:rPr lang="en-US" dirty="0" smtClean="0"/>
              <a:t>Figure 3:  Pure Translation by 10 in x direction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442242" cy="369332"/>
          </a:xfrm>
          <a:prstGeom prst="rect">
            <a:avLst/>
          </a:prstGeom>
          <a:noFill/>
        </p:spPr>
        <p:txBody>
          <a:bodyPr wrap="none" rtlCol="0">
            <a:spAutoFit/>
          </a:bodyPr>
          <a:lstStyle/>
          <a:p>
            <a:r>
              <a:rPr lang="en-US" dirty="0" smtClean="0"/>
              <a:t>Figure 4: Code for 2</a:t>
            </a:r>
            <a:r>
              <a:rPr lang="en-US" baseline="30000" dirty="0" smtClean="0"/>
              <a:t>nd</a:t>
            </a:r>
            <a:r>
              <a:rPr lang="en-US" dirty="0" smtClean="0"/>
              <a:t> transformation  </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90" y="4509311"/>
            <a:ext cx="4325580" cy="1518776"/>
          </a:xfrm>
          <a:prstGeom prst="rect">
            <a:avLst/>
          </a:prstGeom>
        </p:spPr>
      </p:pic>
    </p:spTree>
    <p:extLst>
      <p:ext uri="{BB962C8B-B14F-4D97-AF65-F5344CB8AC3E}">
        <p14:creationId xmlns:p14="http://schemas.microsoft.com/office/powerpoint/2010/main" val="3224166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3</a:t>
            </a:r>
            <a:r>
              <a:rPr lang="en-US" sz="3200" baseline="30000" dirty="0">
                <a:latin typeface="Helvetica Neue" charset="0"/>
                <a:ea typeface="Helvetica Neue" charset="0"/>
                <a:cs typeface="Helvetica Neue" charset="0"/>
              </a:rPr>
              <a:t>rd</a:t>
            </a:r>
            <a:r>
              <a:rPr lang="en-US" sz="3200" dirty="0">
                <a:latin typeface="Helvetica Neue" charset="0"/>
                <a:ea typeface="Helvetica Neue" charset="0"/>
                <a:cs typeface="Helvetica Neue" charset="0"/>
              </a:rPr>
              <a:t> Transformation: Pure Scaling by </a:t>
            </a:r>
            <a:r>
              <a:rPr lang="en-US" sz="3200" dirty="0" smtClean="0">
                <a:latin typeface="Helvetica Neue" charset="0"/>
                <a:ea typeface="Helvetica Neue" charset="0"/>
                <a:cs typeface="Helvetica Neue" charset="0"/>
              </a:rPr>
              <a:t>10 in x &amp; y</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1200329"/>
          </a:xfrm>
          <a:prstGeom prst="rect">
            <a:avLst/>
          </a:prstGeom>
          <a:noFill/>
        </p:spPr>
        <p:txBody>
          <a:bodyPr wrap="square" rtlCol="0">
            <a:spAutoFit/>
          </a:bodyPr>
          <a:lstStyle/>
          <a:p>
            <a:r>
              <a:rPr lang="en-US" dirty="0" smtClean="0"/>
              <a:t>For this transformation, I rotate the grid by 0 degrees since it is a pure scaling. I then do a pure scaling in the X direction &amp; Y direction by multiplying each point by 10. This is confirmed when (0,0) is translated to (0,0), however (3,4) is translated to (30, 40). Our grid remains the same shape since we scaled in both directions by 10.</a:t>
            </a:r>
            <a:endParaRPr lang="en-US" dirty="0"/>
          </a:p>
        </p:txBody>
      </p:sp>
      <p:sp>
        <p:nvSpPr>
          <p:cNvPr id="11" name="TextBox 10"/>
          <p:cNvSpPr txBox="1"/>
          <p:nvPr/>
        </p:nvSpPr>
        <p:spPr>
          <a:xfrm>
            <a:off x="1547655" y="6208144"/>
            <a:ext cx="3276859" cy="369332"/>
          </a:xfrm>
          <a:prstGeom prst="rect">
            <a:avLst/>
          </a:prstGeom>
          <a:noFill/>
        </p:spPr>
        <p:txBody>
          <a:bodyPr wrap="none" rtlCol="0">
            <a:spAutoFit/>
          </a:bodyPr>
          <a:lstStyle/>
          <a:p>
            <a:r>
              <a:rPr lang="en-US" dirty="0" smtClean="0"/>
              <a:t>Figure 5:  Pure Scaling by 10</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403770" cy="369332"/>
          </a:xfrm>
          <a:prstGeom prst="rect">
            <a:avLst/>
          </a:prstGeom>
          <a:noFill/>
        </p:spPr>
        <p:txBody>
          <a:bodyPr wrap="none" rtlCol="0">
            <a:spAutoFit/>
          </a:bodyPr>
          <a:lstStyle/>
          <a:p>
            <a:r>
              <a:rPr lang="en-US" dirty="0" smtClean="0"/>
              <a:t>Figure 6: Code for 3</a:t>
            </a:r>
            <a:r>
              <a:rPr lang="en-US" baseline="30000" dirty="0" smtClean="0"/>
              <a:t>rd</a:t>
            </a:r>
            <a:r>
              <a:rPr lang="en-US" dirty="0" smtClean="0"/>
              <a:t>  transformation  </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90" y="4509311"/>
            <a:ext cx="4325580" cy="15187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84" y="3247275"/>
            <a:ext cx="6565979" cy="267699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1588" y="4350461"/>
            <a:ext cx="4325581" cy="1711288"/>
          </a:xfrm>
          <a:prstGeom prst="rect">
            <a:avLst/>
          </a:prstGeom>
        </p:spPr>
      </p:pic>
    </p:spTree>
    <p:extLst>
      <p:ext uri="{BB962C8B-B14F-4D97-AF65-F5344CB8AC3E}">
        <p14:creationId xmlns:p14="http://schemas.microsoft.com/office/powerpoint/2010/main" val="17197968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4</a:t>
            </a:r>
            <a:r>
              <a:rPr lang="en-US" sz="3200" baseline="30000" dirty="0">
                <a:latin typeface="Helvetica Neue" charset="0"/>
                <a:ea typeface="Helvetica Neue" charset="0"/>
                <a:cs typeface="Helvetica Neue" charset="0"/>
              </a:rPr>
              <a:t>th</a:t>
            </a:r>
            <a:r>
              <a:rPr lang="en-US" sz="3200" dirty="0">
                <a:latin typeface="Helvetica Neue" charset="0"/>
                <a:ea typeface="Helvetica Neue" charset="0"/>
                <a:cs typeface="Helvetica Neue" charset="0"/>
              </a:rPr>
              <a:t> Transformation: </a:t>
            </a:r>
            <a:r>
              <a:rPr lang="en-US" sz="3200" dirty="0" smtClean="0">
                <a:latin typeface="Helvetica Neue" charset="0"/>
                <a:ea typeface="Helvetica Neue" charset="0"/>
                <a:cs typeface="Helvetica Neue" charset="0"/>
              </a:rPr>
              <a:t>Vertical shear </a:t>
            </a:r>
            <a:r>
              <a:rPr lang="en-US" sz="3200" dirty="0">
                <a:latin typeface="Helvetica Neue" charset="0"/>
                <a:ea typeface="Helvetica Neue" charset="0"/>
                <a:cs typeface="Helvetica Neue" charset="0"/>
              </a:rPr>
              <a:t>with coefficient m = </a:t>
            </a:r>
            <a:r>
              <a:rPr lang="en-US" sz="3200" dirty="0" smtClean="0">
                <a:latin typeface="Helvetica Neue" charset="0"/>
                <a:ea typeface="Helvetica Neue" charset="0"/>
                <a:cs typeface="Helvetica Neue" charset="0"/>
              </a:rPr>
              <a:t>2</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1200329"/>
          </a:xfrm>
          <a:prstGeom prst="rect">
            <a:avLst/>
          </a:prstGeom>
          <a:noFill/>
        </p:spPr>
        <p:txBody>
          <a:bodyPr wrap="square" rtlCol="0">
            <a:spAutoFit/>
          </a:bodyPr>
          <a:lstStyle/>
          <a:p>
            <a:r>
              <a:rPr lang="en-US" dirty="0" smtClean="0"/>
              <a:t>For this transformation, I rotate the grid by 0 degrees since I am evaluating pure Vertical shear. In a vertical shear, we will translate our (</a:t>
            </a:r>
            <a:r>
              <a:rPr lang="en-US" dirty="0" err="1" smtClean="0"/>
              <a:t>x,y</a:t>
            </a:r>
            <a:r>
              <a:rPr lang="en-US" dirty="0" smtClean="0"/>
              <a:t>) components to (x’, y’). In a vertical shear x’ = x, and y = mx + y, where m is the shear coefficient. Our results are confirmed when we see that the point (4,3) is transformed to (4, 4*2 + 3) = (4, 11).</a:t>
            </a:r>
            <a:endParaRPr lang="en-US" dirty="0"/>
          </a:p>
        </p:txBody>
      </p:sp>
      <p:sp>
        <p:nvSpPr>
          <p:cNvPr id="11" name="TextBox 10"/>
          <p:cNvSpPr txBox="1"/>
          <p:nvPr/>
        </p:nvSpPr>
        <p:spPr>
          <a:xfrm>
            <a:off x="1547655" y="6208144"/>
            <a:ext cx="4309193" cy="369332"/>
          </a:xfrm>
          <a:prstGeom prst="rect">
            <a:avLst/>
          </a:prstGeom>
          <a:noFill/>
        </p:spPr>
        <p:txBody>
          <a:bodyPr wrap="none" rtlCol="0">
            <a:spAutoFit/>
          </a:bodyPr>
          <a:lstStyle/>
          <a:p>
            <a:r>
              <a:rPr lang="en-US" dirty="0" smtClean="0"/>
              <a:t>Figure 8:  Vertical Shearing with m =2</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334841" cy="369332"/>
          </a:xfrm>
          <a:prstGeom prst="rect">
            <a:avLst/>
          </a:prstGeom>
          <a:noFill/>
        </p:spPr>
        <p:txBody>
          <a:bodyPr wrap="none" rtlCol="0">
            <a:spAutoFit/>
          </a:bodyPr>
          <a:lstStyle/>
          <a:p>
            <a:r>
              <a:rPr lang="en-US" dirty="0" smtClean="0"/>
              <a:t>Figure 9: Code for 4</a:t>
            </a:r>
            <a:r>
              <a:rPr lang="en-US" baseline="30000" dirty="0" smtClean="0"/>
              <a:t>th</a:t>
            </a:r>
            <a:r>
              <a:rPr lang="en-US" dirty="0" smtClean="0"/>
              <a:t> transformation  </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90" y="4509311"/>
            <a:ext cx="4325580" cy="15187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84" y="3247275"/>
            <a:ext cx="6565979" cy="267699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1588" y="4350461"/>
            <a:ext cx="4325581" cy="171128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453" y="2367454"/>
            <a:ext cx="3911600" cy="7874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883" y="3220726"/>
            <a:ext cx="6565980" cy="2807362"/>
          </a:xfrm>
          <a:prstGeom prst="rect">
            <a:avLst/>
          </a:prstGeom>
        </p:spPr>
      </p:pic>
      <p:sp>
        <p:nvSpPr>
          <p:cNvPr id="15" name="TextBox 14"/>
          <p:cNvSpPr txBox="1"/>
          <p:nvPr/>
        </p:nvSpPr>
        <p:spPr>
          <a:xfrm>
            <a:off x="7851473" y="3220725"/>
            <a:ext cx="3807453" cy="369332"/>
          </a:xfrm>
          <a:prstGeom prst="rect">
            <a:avLst/>
          </a:prstGeom>
          <a:noFill/>
        </p:spPr>
        <p:txBody>
          <a:bodyPr wrap="none" rtlCol="0">
            <a:spAutoFit/>
          </a:bodyPr>
          <a:lstStyle/>
          <a:p>
            <a:r>
              <a:rPr lang="en-US" dirty="0" smtClean="0"/>
              <a:t>Figure 7:  Vertical Shear Formula</a:t>
            </a:r>
            <a:endParaRPr lang="en-US"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8234" y="4246033"/>
            <a:ext cx="4352287" cy="1815716"/>
          </a:xfrm>
          <a:prstGeom prst="rect">
            <a:avLst/>
          </a:prstGeom>
        </p:spPr>
      </p:pic>
    </p:spTree>
    <p:extLst>
      <p:ext uri="{BB962C8B-B14F-4D97-AF65-F5344CB8AC3E}">
        <p14:creationId xmlns:p14="http://schemas.microsoft.com/office/powerpoint/2010/main" val="1774658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5</a:t>
            </a:r>
            <a:r>
              <a:rPr lang="en-US" sz="3200" baseline="30000" dirty="0">
                <a:latin typeface="Helvetica Neue" charset="0"/>
                <a:ea typeface="Helvetica Neue" charset="0"/>
                <a:cs typeface="Helvetica Neue" charset="0"/>
              </a:rPr>
              <a:t>th</a:t>
            </a:r>
            <a:r>
              <a:rPr lang="en-US" sz="3200" dirty="0">
                <a:latin typeface="Helvetica Neue" charset="0"/>
                <a:ea typeface="Helvetica Neue" charset="0"/>
                <a:cs typeface="Helvetica Neue" charset="0"/>
              </a:rPr>
              <a:t> Transformation: </a:t>
            </a:r>
            <a:r>
              <a:rPr lang="en-US" sz="3200" dirty="0" smtClean="0">
                <a:latin typeface="Helvetica Neue" charset="0"/>
                <a:ea typeface="Helvetica Neue" charset="0"/>
                <a:cs typeface="Helvetica Neue" charset="0"/>
              </a:rPr>
              <a:t>Affine </a:t>
            </a:r>
            <a:endParaRPr lang="en-US" sz="3200" dirty="0">
              <a:latin typeface="Helvetica Neue" charset="0"/>
              <a:ea typeface="Helvetica Neue" charset="0"/>
              <a:cs typeface="Helvetica Neue" charset="0"/>
            </a:endParaRPr>
          </a:p>
        </p:txBody>
      </p:sp>
      <p:sp>
        <p:nvSpPr>
          <p:cNvPr id="9" name="TextBox 8"/>
          <p:cNvSpPr txBox="1"/>
          <p:nvPr/>
        </p:nvSpPr>
        <p:spPr>
          <a:xfrm>
            <a:off x="763886" y="916882"/>
            <a:ext cx="10861589" cy="1477328"/>
          </a:xfrm>
          <a:prstGeom prst="rect">
            <a:avLst/>
          </a:prstGeom>
          <a:noFill/>
        </p:spPr>
        <p:txBody>
          <a:bodyPr wrap="square" rtlCol="0">
            <a:spAutoFit/>
          </a:bodyPr>
          <a:lstStyle/>
          <a:p>
            <a:r>
              <a:rPr lang="en-US" dirty="0" smtClean="0"/>
              <a:t>For affine transformations, I will use a combination of a shear, scale and translation transformation. An example equation of an affine transformation is given from </a:t>
            </a:r>
            <a:r>
              <a:rPr lang="en-US" dirty="0" err="1" smtClean="0"/>
              <a:t>wikipedia</a:t>
            </a:r>
            <a:r>
              <a:rPr lang="en-US" dirty="0" smtClean="0"/>
              <a:t> in figure 10. Here the x’ = y and y’ = x scaled by 2 + y. Both points are then shifted by -100. For my affine transformation I will utilize the same parameters and can confirm that the point (3,4) translates to (4, 10) I will then shift x and y by + 10 and thus (3,4) will be mapped to (14, 20).</a:t>
            </a:r>
            <a:endParaRPr lang="en-US" dirty="0"/>
          </a:p>
        </p:txBody>
      </p:sp>
      <p:sp>
        <p:nvSpPr>
          <p:cNvPr id="11" name="TextBox 10"/>
          <p:cNvSpPr txBox="1"/>
          <p:nvPr/>
        </p:nvSpPr>
        <p:spPr>
          <a:xfrm>
            <a:off x="1547655" y="6208144"/>
            <a:ext cx="3799438" cy="369332"/>
          </a:xfrm>
          <a:prstGeom prst="rect">
            <a:avLst/>
          </a:prstGeom>
          <a:noFill/>
        </p:spPr>
        <p:txBody>
          <a:bodyPr wrap="none" rtlCol="0">
            <a:spAutoFit/>
          </a:bodyPr>
          <a:lstStyle/>
          <a:p>
            <a:r>
              <a:rPr lang="en-US" dirty="0" smtClean="0"/>
              <a:t>Figure 11:  Affine Transformation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386137" cy="369332"/>
          </a:xfrm>
          <a:prstGeom prst="rect">
            <a:avLst/>
          </a:prstGeom>
          <a:noFill/>
        </p:spPr>
        <p:txBody>
          <a:bodyPr wrap="none" rtlCol="0">
            <a:spAutoFit/>
          </a:bodyPr>
          <a:lstStyle/>
          <a:p>
            <a:r>
              <a:rPr lang="en-US" dirty="0" smtClean="0"/>
              <a:t>Figure 12: Code for 5</a:t>
            </a:r>
            <a:r>
              <a:rPr lang="en-US" baseline="30000" dirty="0" smtClean="0"/>
              <a:t>th</a:t>
            </a:r>
            <a:r>
              <a:rPr lang="en-US" dirty="0" smtClean="0"/>
              <a:t> transformation  </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90" y="4509311"/>
            <a:ext cx="4325580" cy="15187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84" y="3247275"/>
            <a:ext cx="6565979" cy="267699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1588" y="4350461"/>
            <a:ext cx="4325581" cy="1711288"/>
          </a:xfrm>
          <a:prstGeom prst="rect">
            <a:avLst/>
          </a:prstGeom>
        </p:spPr>
      </p:pic>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87453" y="2367454"/>
            <a:ext cx="3911600" cy="787400"/>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3883" y="3220726"/>
            <a:ext cx="6565980" cy="2807362"/>
          </a:xfrm>
          <a:prstGeom prst="rect">
            <a:avLst/>
          </a:prstGeom>
        </p:spPr>
      </p:pic>
      <p:sp>
        <p:nvSpPr>
          <p:cNvPr id="15" name="TextBox 14"/>
          <p:cNvSpPr txBox="1"/>
          <p:nvPr/>
        </p:nvSpPr>
        <p:spPr>
          <a:xfrm>
            <a:off x="7851473" y="3220725"/>
            <a:ext cx="4170821" cy="646331"/>
          </a:xfrm>
          <a:prstGeom prst="rect">
            <a:avLst/>
          </a:prstGeom>
          <a:noFill/>
        </p:spPr>
        <p:txBody>
          <a:bodyPr wrap="square" rtlCol="0">
            <a:spAutoFit/>
          </a:bodyPr>
          <a:lstStyle/>
          <a:p>
            <a:r>
              <a:rPr lang="en-US" dirty="0" smtClean="0"/>
              <a:t>Figure 10:  Example Affine Formula from </a:t>
            </a:r>
            <a:r>
              <a:rPr lang="en-US" dirty="0" err="1" smtClean="0"/>
              <a:t>wikipedia</a:t>
            </a:r>
            <a:endParaRPr lang="en-US" dirty="0"/>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28234" y="4246033"/>
            <a:ext cx="4352287" cy="1815716"/>
          </a:xfrm>
          <a:prstGeom prst="rect">
            <a:avLst/>
          </a:prstGeom>
        </p:spPr>
      </p:pic>
      <p:pic>
        <p:nvPicPr>
          <p:cNvPr id="17" name="Picture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87453" y="2380488"/>
            <a:ext cx="3911600" cy="827901"/>
          </a:xfrm>
          <a:prstGeom prst="rect">
            <a:avLst/>
          </a:prstGeom>
        </p:spPr>
      </p:pic>
      <p:pic>
        <p:nvPicPr>
          <p:cNvPr id="18" name="Picture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37461" y="3193568"/>
            <a:ext cx="6592402" cy="2834519"/>
          </a:xfrm>
          <a:prstGeom prst="rect">
            <a:avLst/>
          </a:prstGeom>
        </p:spPr>
      </p:pic>
      <p:pic>
        <p:nvPicPr>
          <p:cNvPr id="19" name="Picture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628233" y="4246034"/>
            <a:ext cx="4352288" cy="1841142"/>
          </a:xfrm>
          <a:prstGeom prst="rect">
            <a:avLst/>
          </a:prstGeom>
        </p:spPr>
      </p:pic>
    </p:spTree>
    <p:extLst>
      <p:ext uri="{BB962C8B-B14F-4D97-AF65-F5344CB8AC3E}">
        <p14:creationId xmlns:p14="http://schemas.microsoft.com/office/powerpoint/2010/main" val="1479097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6</a:t>
            </a:r>
            <a:r>
              <a:rPr lang="en-US" sz="3200" baseline="30000" dirty="0">
                <a:latin typeface="Helvetica Neue" charset="0"/>
                <a:ea typeface="Helvetica Neue" charset="0"/>
                <a:cs typeface="Helvetica Neue" charset="0"/>
              </a:rPr>
              <a:t>th</a:t>
            </a:r>
            <a:r>
              <a:rPr lang="en-US" sz="3200" dirty="0">
                <a:latin typeface="Helvetica Neue" charset="0"/>
                <a:ea typeface="Helvetica Neue" charset="0"/>
                <a:cs typeface="Helvetica Neue" charset="0"/>
              </a:rPr>
              <a:t> Transformation: Non Linear</a:t>
            </a:r>
          </a:p>
        </p:txBody>
      </p:sp>
      <p:sp>
        <p:nvSpPr>
          <p:cNvPr id="9" name="TextBox 8"/>
          <p:cNvSpPr txBox="1"/>
          <p:nvPr/>
        </p:nvSpPr>
        <p:spPr>
          <a:xfrm>
            <a:off x="763886" y="916882"/>
            <a:ext cx="10861589" cy="923330"/>
          </a:xfrm>
          <a:prstGeom prst="rect">
            <a:avLst/>
          </a:prstGeom>
          <a:noFill/>
        </p:spPr>
        <p:txBody>
          <a:bodyPr wrap="square" rtlCol="0">
            <a:spAutoFit/>
          </a:bodyPr>
          <a:lstStyle/>
          <a:p>
            <a:r>
              <a:rPr lang="en-US" dirty="0" smtClean="0"/>
              <a:t>For my non-linear transformation I chose x’ and y’ such that they were non linear values. As shown in figure 13 my x’ and y’ are clearly non linear equations. Thus plotting the transformation as shown in figure 14, the points are transformed non linearly. </a:t>
            </a:r>
            <a:endParaRPr lang="en-US" dirty="0"/>
          </a:p>
        </p:txBody>
      </p:sp>
      <p:sp>
        <p:nvSpPr>
          <p:cNvPr id="11" name="TextBox 10"/>
          <p:cNvSpPr txBox="1"/>
          <p:nvPr/>
        </p:nvSpPr>
        <p:spPr>
          <a:xfrm>
            <a:off x="1547655" y="6208144"/>
            <a:ext cx="4307589" cy="369332"/>
          </a:xfrm>
          <a:prstGeom prst="rect">
            <a:avLst/>
          </a:prstGeom>
          <a:noFill/>
        </p:spPr>
        <p:txBody>
          <a:bodyPr wrap="none" rtlCol="0">
            <a:spAutoFit/>
          </a:bodyPr>
          <a:lstStyle/>
          <a:p>
            <a:r>
              <a:rPr lang="en-US" dirty="0" smtClean="0"/>
              <a:t>Figure 14:  Non Linear transformation</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386137" cy="369332"/>
          </a:xfrm>
          <a:prstGeom prst="rect">
            <a:avLst/>
          </a:prstGeom>
          <a:noFill/>
        </p:spPr>
        <p:txBody>
          <a:bodyPr wrap="none" rtlCol="0">
            <a:spAutoFit/>
          </a:bodyPr>
          <a:lstStyle/>
          <a:p>
            <a:r>
              <a:rPr lang="en-US" dirty="0" smtClean="0"/>
              <a:t>Figure 15: Code for 6</a:t>
            </a:r>
            <a:r>
              <a:rPr lang="en-US" baseline="30000" dirty="0" smtClean="0"/>
              <a:t>th</a:t>
            </a:r>
            <a:r>
              <a:rPr lang="en-US" dirty="0" smtClean="0"/>
              <a:t> transformation  </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90" y="4509311"/>
            <a:ext cx="4325580" cy="1518776"/>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3884" y="3247275"/>
            <a:ext cx="6565979" cy="2676990"/>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41588" y="4350461"/>
            <a:ext cx="4325581" cy="1711288"/>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3883" y="3220726"/>
            <a:ext cx="6565980" cy="2807362"/>
          </a:xfrm>
          <a:prstGeom prst="rect">
            <a:avLst/>
          </a:prstGeom>
        </p:spPr>
      </p:pic>
      <p:sp>
        <p:nvSpPr>
          <p:cNvPr id="15" name="TextBox 14"/>
          <p:cNvSpPr txBox="1"/>
          <p:nvPr/>
        </p:nvSpPr>
        <p:spPr>
          <a:xfrm>
            <a:off x="7851473" y="3220725"/>
            <a:ext cx="4170821" cy="646331"/>
          </a:xfrm>
          <a:prstGeom prst="rect">
            <a:avLst/>
          </a:prstGeom>
          <a:noFill/>
        </p:spPr>
        <p:txBody>
          <a:bodyPr wrap="square" rtlCol="0">
            <a:spAutoFit/>
          </a:bodyPr>
          <a:lstStyle/>
          <a:p>
            <a:r>
              <a:rPr lang="en-US" dirty="0" smtClean="0"/>
              <a:t>Figure 13:  Equation used to non linearize my x’ and y’ points</a:t>
            </a:r>
            <a:endParaRPr lang="en-US" dirty="0"/>
          </a:p>
        </p:txBody>
      </p:sp>
      <p:pic>
        <p:nvPicPr>
          <p:cNvPr id="16" name="Picture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28234" y="4246033"/>
            <a:ext cx="4352287" cy="1815716"/>
          </a:xfrm>
          <a:prstGeom prst="rect">
            <a:avLst/>
          </a:prstGeom>
        </p:spPr>
      </p:pic>
      <p:pic>
        <p:nvPicPr>
          <p:cNvPr id="18" name="Picture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461" y="3193568"/>
            <a:ext cx="6592402" cy="2834519"/>
          </a:xfrm>
          <a:prstGeom prst="rect">
            <a:avLst/>
          </a:prstGeom>
        </p:spPr>
      </p:pic>
      <p:pic>
        <p:nvPicPr>
          <p:cNvPr id="19" name="Picture 1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28233" y="4246034"/>
            <a:ext cx="4352288" cy="1841142"/>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14881" y="4244717"/>
            <a:ext cx="4352288" cy="1818348"/>
          </a:xfrm>
          <a:prstGeom prst="rect">
            <a:avLst/>
          </a:prstGeom>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37459" y="3093256"/>
            <a:ext cx="6592403" cy="2942108"/>
          </a:xfrm>
          <a:prstGeom prst="rect">
            <a:avLst/>
          </a:prstGeom>
        </p:spPr>
      </p:pic>
      <p:pic>
        <p:nvPicPr>
          <p:cNvPr id="24" name="Picture 2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082973" y="1959543"/>
            <a:ext cx="3162300" cy="1168400"/>
          </a:xfrm>
          <a:prstGeom prst="rect">
            <a:avLst/>
          </a:prstGeom>
        </p:spPr>
      </p:pic>
    </p:spTree>
    <p:extLst>
      <p:ext uri="{BB962C8B-B14F-4D97-AF65-F5344CB8AC3E}">
        <p14:creationId xmlns:p14="http://schemas.microsoft.com/office/powerpoint/2010/main" val="577652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584775"/>
          </a:xfrm>
          <a:prstGeom prst="rect">
            <a:avLst/>
          </a:prstGeom>
          <a:noFill/>
        </p:spPr>
        <p:txBody>
          <a:bodyPr wrap="square" rtlCol="0">
            <a:spAutoFit/>
          </a:bodyPr>
          <a:lstStyle/>
          <a:p>
            <a:r>
              <a:rPr lang="en-US" sz="3200" dirty="0">
                <a:latin typeface="Helvetica Neue" charset="0"/>
                <a:ea typeface="Helvetica Neue" charset="0"/>
                <a:cs typeface="Helvetica Neue" charset="0"/>
              </a:rPr>
              <a:t>7</a:t>
            </a:r>
            <a:r>
              <a:rPr lang="en-US" sz="3200" baseline="30000" dirty="0">
                <a:latin typeface="Helvetica Neue" charset="0"/>
                <a:ea typeface="Helvetica Neue" charset="0"/>
                <a:cs typeface="Helvetica Neue" charset="0"/>
              </a:rPr>
              <a:t>th</a:t>
            </a:r>
            <a:r>
              <a:rPr lang="en-US" sz="3200" dirty="0">
                <a:latin typeface="Helvetica Neue" charset="0"/>
                <a:ea typeface="Helvetica Neue" charset="0"/>
                <a:cs typeface="Helvetica Neue" charset="0"/>
              </a:rPr>
              <a:t> Transformation: Rotation &amp; Translation</a:t>
            </a:r>
          </a:p>
        </p:txBody>
      </p:sp>
      <p:sp>
        <p:nvSpPr>
          <p:cNvPr id="9" name="TextBox 8"/>
          <p:cNvSpPr txBox="1"/>
          <p:nvPr/>
        </p:nvSpPr>
        <p:spPr>
          <a:xfrm>
            <a:off x="763886" y="916882"/>
            <a:ext cx="10861589" cy="923330"/>
          </a:xfrm>
          <a:prstGeom prst="rect">
            <a:avLst/>
          </a:prstGeom>
          <a:noFill/>
        </p:spPr>
        <p:txBody>
          <a:bodyPr wrap="square" rtlCol="0">
            <a:spAutoFit/>
          </a:bodyPr>
          <a:lstStyle/>
          <a:p>
            <a:r>
              <a:rPr lang="en-US" dirty="0" smtClean="0"/>
              <a:t>Below is a rotational and translational transformation. I first rotate the grid by 45 degrees and then shift it in the y direction by 5 units in the y direction. It is clear my origin is now (0,5) however it’s interesting how (4,4) is shifted to (0,11) as a 45 degree rotation will map it back to the y axis. </a:t>
            </a:r>
            <a:endParaRPr lang="en-US" dirty="0"/>
          </a:p>
        </p:txBody>
      </p:sp>
      <p:sp>
        <p:nvSpPr>
          <p:cNvPr id="11" name="TextBox 10"/>
          <p:cNvSpPr txBox="1"/>
          <p:nvPr/>
        </p:nvSpPr>
        <p:spPr>
          <a:xfrm>
            <a:off x="1547655" y="6208144"/>
            <a:ext cx="5490606" cy="369332"/>
          </a:xfrm>
          <a:prstGeom prst="rect">
            <a:avLst/>
          </a:prstGeom>
          <a:noFill/>
        </p:spPr>
        <p:txBody>
          <a:bodyPr wrap="none" rtlCol="0">
            <a:spAutoFit/>
          </a:bodyPr>
          <a:lstStyle/>
          <a:p>
            <a:r>
              <a:rPr lang="en-US" dirty="0" smtClean="0"/>
              <a:t>Figure 16:  Rotational &amp; Translational Transform</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3220725"/>
            <a:ext cx="6565978" cy="280736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1589" y="4542972"/>
            <a:ext cx="4325580" cy="1485116"/>
          </a:xfrm>
          <a:prstGeom prst="rect">
            <a:avLst/>
          </a:prstGeom>
        </p:spPr>
      </p:pic>
      <p:sp>
        <p:nvSpPr>
          <p:cNvPr id="10" name="TextBox 9"/>
          <p:cNvSpPr txBox="1"/>
          <p:nvPr/>
        </p:nvSpPr>
        <p:spPr>
          <a:xfrm>
            <a:off x="7687453" y="6208144"/>
            <a:ext cx="4386137" cy="369332"/>
          </a:xfrm>
          <a:prstGeom prst="rect">
            <a:avLst/>
          </a:prstGeom>
          <a:noFill/>
        </p:spPr>
        <p:txBody>
          <a:bodyPr wrap="none" rtlCol="0">
            <a:spAutoFit/>
          </a:bodyPr>
          <a:lstStyle/>
          <a:p>
            <a:r>
              <a:rPr lang="en-US" dirty="0" smtClean="0"/>
              <a:t>Figure 17: Code for 7</a:t>
            </a:r>
            <a:r>
              <a:rPr lang="en-US" baseline="30000" dirty="0" smtClean="0"/>
              <a:t>th</a:t>
            </a:r>
            <a:r>
              <a:rPr lang="en-US" dirty="0" smtClean="0"/>
              <a:t> transformation  </a:t>
            </a:r>
            <a:endParaRPr lang="en-US" dirty="0"/>
          </a:p>
        </p:txBody>
      </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886" y="3220724"/>
            <a:ext cx="6565978" cy="287150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1589" y="4480787"/>
            <a:ext cx="4321117" cy="1547300"/>
          </a:xfrm>
          <a:prstGeom prst="rect">
            <a:avLst/>
          </a:prstGeom>
        </p:spPr>
      </p:pic>
    </p:spTree>
    <p:extLst>
      <p:ext uri="{BB962C8B-B14F-4D97-AF65-F5344CB8AC3E}">
        <p14:creationId xmlns:p14="http://schemas.microsoft.com/office/powerpoint/2010/main" val="1189598275"/>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1599</TotalTime>
  <Words>1678</Words>
  <Application>Microsoft Macintosh PowerPoint</Application>
  <PresentationFormat>Widescreen</PresentationFormat>
  <Paragraphs>78</Paragraphs>
  <Slides>19</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Calibri</vt:lpstr>
      <vt:lpstr>Century Schoolbook</vt:lpstr>
      <vt:lpstr>Helvetica</vt:lpstr>
      <vt:lpstr>Helvetica Neue</vt:lpstr>
      <vt:lpstr>Mangal</vt:lpstr>
      <vt:lpstr>Wingdings 2</vt:lpstr>
      <vt:lpstr>View</vt:lpstr>
      <vt:lpstr>Image Transformations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Vu</dc:creator>
  <cp:lastModifiedBy>Paul Vu</cp:lastModifiedBy>
  <cp:revision>35</cp:revision>
  <cp:lastPrinted>2017-01-27T20:24:30Z</cp:lastPrinted>
  <dcterms:created xsi:type="dcterms:W3CDTF">2017-01-13T04:20:36Z</dcterms:created>
  <dcterms:modified xsi:type="dcterms:W3CDTF">2017-02-04T22:46:45Z</dcterms:modified>
</cp:coreProperties>
</file>